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21602700" cy="32404050"/>
  <p:notesSz cx="7099300" cy="10234613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sz="61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61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61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61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61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61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61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61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61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6">
          <p15:clr>
            <a:srgbClr val="A4A3A4"/>
          </p15:clr>
        </p15:guide>
        <p15:guide id="2" pos="681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0000FF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7967" autoAdjust="0"/>
    <p:restoredTop sz="94660"/>
  </p:normalViewPr>
  <p:slideViewPr>
    <p:cSldViewPr>
      <p:cViewPr varScale="1">
        <p:scale>
          <a:sx n="18" d="100"/>
          <a:sy n="18" d="100"/>
        </p:scale>
        <p:origin x="2256" y="63"/>
      </p:cViewPr>
      <p:guideLst>
        <p:guide orient="horz" pos="10206"/>
        <p:guide pos="681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491" tIns="47745" rIns="95491" bIns="47745" numCol="1" anchor="t" anchorCtr="0" compatLnSpc="1"/>
          <a:lstStyle>
            <a:lvl1pPr defTabSz="955675" eaLnBrk="1" hangingPunct="1">
              <a:buFont typeface="Arial" panose="020B0604020202020204" pitchFamily="34" charset="0"/>
              <a:buNone/>
              <a:defRPr sz="13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491" tIns="47745" rIns="95491" bIns="47745" numCol="1" anchor="t" anchorCtr="0" compatLnSpc="1"/>
          <a:lstStyle>
            <a:lvl1pPr algn="r" defTabSz="955675" eaLnBrk="1" hangingPunct="1">
              <a:buFont typeface="Arial" panose="020B0604020202020204" pitchFamily="34" charset="0"/>
              <a:buNone/>
              <a:defRPr sz="13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6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2270125" y="766763"/>
            <a:ext cx="2559050" cy="3838575"/>
          </a:xfrm>
          <a:prstGeom prst="rect">
            <a:avLst/>
          </a:prstGeom>
          <a:noFill/>
          <a:ln w="9525">
            <a:noFill/>
            <a:miter lim="800000"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491" tIns="47745" rIns="95491" bIns="47745" numCol="1" anchor="ctr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491" tIns="47745" rIns="95491" bIns="47745" numCol="1" anchor="b" anchorCtr="0" compatLnSpc="1"/>
          <a:lstStyle>
            <a:lvl1pPr defTabSz="955675" eaLnBrk="1" hangingPunct="1">
              <a:buFont typeface="Arial" panose="020B0604020202020204" pitchFamily="34" charset="0"/>
              <a:buNone/>
              <a:defRPr sz="13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491" tIns="47745" rIns="95491" bIns="47745" numCol="1" anchor="b" anchorCtr="0" compatLnSpc="1"/>
          <a:lstStyle>
            <a:lvl1pPr algn="r" defTabSz="955675" eaLnBrk="1" hangingPunct="1">
              <a:buFont typeface="Arial" panose="020B0604020202020204" pitchFamily="34" charset="0"/>
              <a:buNone/>
              <a:defRPr sz="1300" smtClean="0"/>
            </a:lvl1pPr>
          </a:lstStyle>
          <a:p>
            <a:pPr>
              <a:defRPr/>
            </a:pPr>
            <a:fld id="{9B103659-E121-4FB8-9EEF-0A08CDFA2866}" type="slidenum">
              <a:rPr lang="en-US" altLang="zh-CN"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20838" y="10066338"/>
            <a:ext cx="18361025" cy="694531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240088" y="18362613"/>
            <a:ext cx="15122525" cy="82804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0CFC4-2B3F-4875-AA86-32B7581F0F3C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BB36E-44B3-4AFF-A9D4-E846BF58B9CE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5662275" y="1298575"/>
            <a:ext cx="4860925" cy="276479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079500" y="1298575"/>
            <a:ext cx="14430375" cy="276479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B90C4-375F-4625-B66E-7723F0377BC1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0FAC8-C4B4-41AB-810C-26C64C7724DD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06563" y="20823238"/>
            <a:ext cx="18362612" cy="64357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706563" y="13733463"/>
            <a:ext cx="18362612" cy="70897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38E43-11CB-4F51-9BB3-8FD9DF4A4C44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079500" y="7561263"/>
            <a:ext cx="9645650" cy="21385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877550" y="7561263"/>
            <a:ext cx="9645650" cy="21385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FFA3A-622B-403C-AF1C-20CFFBA004B2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9500" y="1296988"/>
            <a:ext cx="19443700" cy="540067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79500" y="7253288"/>
            <a:ext cx="9545638" cy="30226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79500" y="10275888"/>
            <a:ext cx="9545638" cy="186705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0974388" y="7253288"/>
            <a:ext cx="9548812" cy="30226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0974388" y="10275888"/>
            <a:ext cx="9548812" cy="186705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F6097-F672-48B9-AF87-231F3DE16568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D492D-6786-4855-AFF3-83038D775ECB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57D0C-07F0-405D-AB11-2A9F70CF8A87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79500" y="1290638"/>
            <a:ext cx="7107238" cy="548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445500" y="1290638"/>
            <a:ext cx="12077700" cy="276558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079500" y="6780213"/>
            <a:ext cx="7107238" cy="221662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C3898-84A8-4A1C-8FA7-88AA7BB305ED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33863" y="22682200"/>
            <a:ext cx="12961937" cy="2678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233863" y="2895600"/>
            <a:ext cx="12961937" cy="194421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233863" y="25360313"/>
            <a:ext cx="12961937" cy="38036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4F225-F27F-4E94-B020-1A96F259D19F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79500" y="1298575"/>
            <a:ext cx="19443700" cy="5400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308610" tIns="154305" rIns="308610" bIns="154305" numCol="1" anchor="ctr" anchorCtr="0" compatLnSpc="1"/>
          <a:lstStyle/>
          <a:p>
            <a:pPr lvl="0"/>
            <a:r>
              <a:rPr lang="zh-CN" altLang="zh-CN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9500" y="7561263"/>
            <a:ext cx="19443700" cy="213852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308610" tIns="154305" rIns="308610" bIns="154305" numCol="1" anchor="t" anchorCtr="0" compatLnSpc="1"/>
          <a:lstStyle/>
          <a:p>
            <a:pPr lvl="0"/>
            <a:r>
              <a:rPr lang="zh-CN" altLang="zh-CN"/>
              <a:t>单击此处编辑母版文本样式</a:t>
            </a:r>
          </a:p>
          <a:p>
            <a:pPr lvl="1"/>
            <a:r>
              <a:rPr lang="zh-CN" altLang="zh-CN"/>
              <a:t>第二级</a:t>
            </a:r>
          </a:p>
          <a:p>
            <a:pPr lvl="2"/>
            <a:r>
              <a:rPr lang="zh-CN" altLang="zh-CN"/>
              <a:t>第三级</a:t>
            </a:r>
          </a:p>
          <a:p>
            <a:pPr lvl="3"/>
            <a:r>
              <a:rPr lang="zh-CN" altLang="zh-CN"/>
              <a:t>第四级</a:t>
            </a:r>
          </a:p>
          <a:p>
            <a:pPr lvl="4"/>
            <a:r>
              <a:rPr lang="zh-CN" altLang="zh-CN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79500" y="29508450"/>
            <a:ext cx="5041900" cy="22510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08610" tIns="154305" rIns="308610" bIns="154305" numCol="1" anchor="t" anchorCtr="0" compatLnSpc="1"/>
          <a:lstStyle>
            <a:lvl1pPr eaLnBrk="1" hangingPunct="1">
              <a:buFont typeface="Arial" panose="020B0604020202020204" pitchFamily="34" charset="0"/>
              <a:buNone/>
              <a:defRPr sz="47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81875" y="29508450"/>
            <a:ext cx="6840538" cy="22510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08610" tIns="154305" rIns="308610" bIns="154305" numCol="1" anchor="t" anchorCtr="0" compatLnSpc="1"/>
          <a:lstStyle>
            <a:lvl1pPr algn="ctr" eaLnBrk="1" hangingPunct="1">
              <a:buFont typeface="Arial" panose="020B0604020202020204" pitchFamily="34" charset="0"/>
              <a:buNone/>
              <a:defRPr sz="47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481300" y="29508450"/>
            <a:ext cx="5041900" cy="22510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08610" tIns="154305" rIns="308610" bIns="154305" numCol="1" anchor="t" anchorCtr="0" compatLnSpc="1"/>
          <a:lstStyle>
            <a:lvl1pPr algn="r" eaLnBrk="1" hangingPunct="1">
              <a:buFont typeface="Arial" panose="020B0604020202020204" pitchFamily="34" charset="0"/>
              <a:buNone/>
              <a:defRPr sz="4700" smtClean="0"/>
            </a:lvl1pPr>
          </a:lstStyle>
          <a:p>
            <a:pPr>
              <a:defRPr/>
            </a:pPr>
            <a:fld id="{5879A75A-A6B1-4368-89C0-DC5DC737BEC3}" type="slidenum">
              <a:rPr lang="en-US" altLang="zh-CN"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86100" rtl="0" eaLnBrk="0" fontAlgn="base" hangingPunct="0">
        <a:spcBef>
          <a:spcPct val="0"/>
        </a:spcBef>
        <a:spcAft>
          <a:spcPct val="0"/>
        </a:spcAft>
        <a:defRPr sz="14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086100" rtl="0" eaLnBrk="0" fontAlgn="base" hangingPunct="0">
        <a:spcBef>
          <a:spcPct val="0"/>
        </a:spcBef>
        <a:spcAft>
          <a:spcPct val="0"/>
        </a:spcAft>
        <a:defRPr sz="149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3086100" rtl="0" eaLnBrk="0" fontAlgn="base" hangingPunct="0">
        <a:spcBef>
          <a:spcPct val="0"/>
        </a:spcBef>
        <a:spcAft>
          <a:spcPct val="0"/>
        </a:spcAft>
        <a:defRPr sz="149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3086100" rtl="0" eaLnBrk="0" fontAlgn="base" hangingPunct="0">
        <a:spcBef>
          <a:spcPct val="0"/>
        </a:spcBef>
        <a:spcAft>
          <a:spcPct val="0"/>
        </a:spcAft>
        <a:defRPr sz="149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3086100" rtl="0" eaLnBrk="0" fontAlgn="base" hangingPunct="0">
        <a:spcBef>
          <a:spcPct val="0"/>
        </a:spcBef>
        <a:spcAft>
          <a:spcPct val="0"/>
        </a:spcAft>
        <a:defRPr sz="149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3086100" rtl="0" eaLnBrk="0" fontAlgn="base" hangingPunct="0">
        <a:spcBef>
          <a:spcPct val="0"/>
        </a:spcBef>
        <a:spcAft>
          <a:spcPct val="0"/>
        </a:spcAft>
        <a:defRPr sz="149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3086100" rtl="0" eaLnBrk="0" fontAlgn="base" hangingPunct="0">
        <a:spcBef>
          <a:spcPct val="0"/>
        </a:spcBef>
        <a:spcAft>
          <a:spcPct val="0"/>
        </a:spcAft>
        <a:defRPr sz="149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3086100" rtl="0" eaLnBrk="0" fontAlgn="base" hangingPunct="0">
        <a:spcBef>
          <a:spcPct val="0"/>
        </a:spcBef>
        <a:spcAft>
          <a:spcPct val="0"/>
        </a:spcAft>
        <a:defRPr sz="149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3086100" rtl="0" eaLnBrk="0" fontAlgn="base" hangingPunct="0">
        <a:spcBef>
          <a:spcPct val="0"/>
        </a:spcBef>
        <a:spcAft>
          <a:spcPct val="0"/>
        </a:spcAft>
        <a:defRPr sz="149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157605" indent="-1157605" algn="l" defTabSz="3086100" rtl="0" eaLnBrk="0" fontAlgn="base" hangingPunct="0">
        <a:spcBef>
          <a:spcPct val="20000"/>
        </a:spcBef>
        <a:spcAft>
          <a:spcPct val="0"/>
        </a:spcAft>
        <a:buChar char="•"/>
        <a:defRPr sz="10800">
          <a:solidFill>
            <a:schemeClr val="tx1"/>
          </a:solidFill>
          <a:latin typeface="+mn-lt"/>
          <a:ea typeface="+mn-ea"/>
          <a:cs typeface="+mn-cs"/>
        </a:defRPr>
      </a:lvl1pPr>
      <a:lvl2pPr marL="2508250" indent="-965200" algn="l" defTabSz="3086100" rtl="0" eaLnBrk="0" fontAlgn="base" hangingPunct="0">
        <a:spcBef>
          <a:spcPct val="20000"/>
        </a:spcBef>
        <a:spcAft>
          <a:spcPct val="0"/>
        </a:spcAft>
        <a:buChar char="–"/>
        <a:defRPr sz="9500">
          <a:solidFill>
            <a:schemeClr val="tx1"/>
          </a:solidFill>
          <a:latin typeface="+mn-lt"/>
          <a:ea typeface="+mn-ea"/>
        </a:defRPr>
      </a:lvl2pPr>
      <a:lvl3pPr marL="3857625" indent="-771525" algn="l" defTabSz="3086100" rtl="0" eaLnBrk="0" fontAlgn="base" hangingPunct="0">
        <a:spcBef>
          <a:spcPct val="20000"/>
        </a:spcBef>
        <a:spcAft>
          <a:spcPct val="0"/>
        </a:spcAft>
        <a:buChar char="•"/>
        <a:defRPr sz="8100">
          <a:solidFill>
            <a:schemeClr val="tx1"/>
          </a:solidFill>
          <a:latin typeface="+mn-lt"/>
          <a:ea typeface="+mn-ea"/>
        </a:defRPr>
      </a:lvl3pPr>
      <a:lvl4pPr marL="5400675" indent="-771525" algn="l" defTabSz="3086100" rtl="0" eaLnBrk="0" fontAlgn="base" hangingPunct="0">
        <a:spcBef>
          <a:spcPct val="20000"/>
        </a:spcBef>
        <a:spcAft>
          <a:spcPct val="0"/>
        </a:spcAft>
        <a:buChar char="–"/>
        <a:defRPr sz="6800">
          <a:solidFill>
            <a:schemeClr val="tx1"/>
          </a:solidFill>
          <a:latin typeface="+mn-lt"/>
          <a:ea typeface="+mn-ea"/>
        </a:defRPr>
      </a:lvl4pPr>
      <a:lvl5pPr marL="6943725" indent="-771525" algn="l" defTabSz="3086100" rtl="0" eaLnBrk="0" fontAlgn="base" hangingPunct="0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  <a:ea typeface="+mn-ea"/>
        </a:defRPr>
      </a:lvl5pPr>
      <a:lvl6pPr marL="7400925" indent="-771525" algn="l" defTabSz="3086100" rtl="0" eaLnBrk="0" fontAlgn="base" hangingPunct="0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  <a:ea typeface="+mn-ea"/>
        </a:defRPr>
      </a:lvl6pPr>
      <a:lvl7pPr marL="7858125" indent="-771525" algn="l" defTabSz="3086100" rtl="0" eaLnBrk="0" fontAlgn="base" hangingPunct="0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  <a:ea typeface="+mn-ea"/>
        </a:defRPr>
      </a:lvl7pPr>
      <a:lvl8pPr marL="8315325" indent="-771525" algn="l" defTabSz="3086100" rtl="0" eaLnBrk="0" fontAlgn="base" hangingPunct="0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  <a:ea typeface="+mn-ea"/>
        </a:defRPr>
      </a:lvl8pPr>
      <a:lvl9pPr marL="8772525" indent="-771525" algn="l" defTabSz="3086100" rtl="0" eaLnBrk="0" fontAlgn="base" hangingPunct="0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8" descr="水滴背景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24413" y="8856663"/>
            <a:ext cx="9653587" cy="148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25" descr="水滴背景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22030" y="1946275"/>
            <a:ext cx="1171575" cy="179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1" descr="CEF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12888" y="1514475"/>
            <a:ext cx="10512425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3" descr="彩条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1313438"/>
            <a:ext cx="21683663" cy="109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15"/>
          <p:cNvSpPr txBox="1">
            <a:spLocks noChangeArrowheads="1"/>
          </p:cNvSpPr>
          <p:nvPr/>
        </p:nvSpPr>
        <p:spPr bwMode="auto">
          <a:xfrm>
            <a:off x="2087806" y="5543451"/>
            <a:ext cx="18794664" cy="291810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defTabSz="3086100" eaLnBrk="1" hangingPunct="1">
              <a:lnSpc>
                <a:spcPct val="120000"/>
              </a:lnSpc>
            </a:pPr>
            <a:r>
              <a:rPr lang="en-US" altLang="zh-CN" sz="7200" b="1" dirty="0">
                <a:solidFill>
                  <a:srgbClr val="333399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   </a:t>
            </a:r>
            <a:r>
              <a:rPr lang="zh-CN" altLang="en-US" sz="7200" b="1" dirty="0">
                <a:solidFill>
                  <a:srgbClr val="333399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题目：</a:t>
            </a:r>
            <a:r>
              <a:rPr lang="zh-CN" altLang="en-US" sz="8000" b="1" dirty="0">
                <a:latin typeface="等线" panose="02010600030101010101" pitchFamily="2" charset="-122"/>
                <a:ea typeface="等线" panose="02010600030101010101" pitchFamily="2" charset="-122"/>
              </a:rPr>
              <a:t>中国湿地水鸟保护与复壮的范式</a:t>
            </a:r>
          </a:p>
          <a:p>
            <a:pPr defTabSz="3086100" eaLnBrk="1" hangingPunct="1">
              <a:lnSpc>
                <a:spcPct val="120000"/>
              </a:lnSpc>
            </a:pPr>
            <a:endParaRPr lang="zh-CN" altLang="en-US" sz="8000" b="1" dirty="0">
              <a:solidFill>
                <a:srgbClr val="333399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055" name="Picture 21"/>
          <p:cNvSpPr>
            <a:spLocks noChangeAspect="1" noChangeArrowheads="1"/>
          </p:cNvSpPr>
          <p:nvPr/>
        </p:nvSpPr>
        <p:spPr bwMode="auto">
          <a:xfrm>
            <a:off x="10812463" y="16913225"/>
            <a:ext cx="0" cy="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eaLnBrk="1" hangingPunct="1"/>
            <a:endParaRPr lang="zh-C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Text Box 22"/>
          <p:cNvSpPr txBox="1">
            <a:spLocks noChangeArrowheads="1"/>
          </p:cNvSpPr>
          <p:nvPr/>
        </p:nvSpPr>
        <p:spPr bwMode="auto">
          <a:xfrm>
            <a:off x="2087806" y="14485108"/>
            <a:ext cx="12908812" cy="125980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indent="457200" algn="just" defTabSz="3086100" eaLnBrk="1" hangingPunct="1">
              <a:lnSpc>
                <a:spcPct val="130000"/>
              </a:lnSpc>
              <a:spcBef>
                <a:spcPts val="600"/>
              </a:spcBef>
            </a:pPr>
            <a:r>
              <a:rPr lang="zh-CN" altLang="en-US" sz="54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张正旺</a:t>
            </a:r>
            <a:r>
              <a:rPr lang="en-US" altLang="zh-CN" sz="44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北京师范大学教授、博士生导师。现任</a:t>
            </a:r>
            <a:r>
              <a:rPr lang="zh-CN" altLang="zh-CN" sz="4400" dirty="0">
                <a:latin typeface="楷体" panose="02010609060101010101" pitchFamily="49" charset="-122"/>
                <a:ea typeface="楷体" panose="02010609060101010101" pitchFamily="49" charset="-122"/>
              </a:rPr>
              <a:t>现任生物多样性与生态工程教育部重点实验室主任。兼任国际鸟类学家联合会委员、中国动物学会副理事长、北京动物学会理事长，中国人与生物圈计划首届专家咨询委员会委员，国家湿地科学委员会委员、国家林草局黄渤海候鸟栖息地申遗项目技术团队负责人等职务，担任《</a:t>
            </a:r>
            <a:r>
              <a:rPr lang="en-US" altLang="zh-CN" sz="4400" dirty="0">
                <a:latin typeface="楷体" panose="02010609060101010101" pitchFamily="49" charset="-122"/>
                <a:ea typeface="楷体" panose="02010609060101010101" pitchFamily="49" charset="-122"/>
              </a:rPr>
              <a:t>Avian Research</a:t>
            </a:r>
            <a:r>
              <a:rPr lang="zh-CN" altLang="zh-CN" sz="4400" dirty="0">
                <a:latin typeface="楷体" panose="02010609060101010101" pitchFamily="49" charset="-122"/>
                <a:ea typeface="楷体" panose="02010609060101010101" pitchFamily="49" charset="-122"/>
              </a:rPr>
              <a:t>》、《生态学报》、《湿地科学》等刊物的编委。</a:t>
            </a:r>
            <a:r>
              <a:rPr lang="zh-CN" altLang="en-US" sz="4400" dirty="0">
                <a:latin typeface="楷体" panose="02010609060101010101" pitchFamily="49" charset="-122"/>
                <a:ea typeface="楷体" panose="02010609060101010101" pitchFamily="49" charset="-122"/>
              </a:rPr>
              <a:t>主要从事鸟类生态学研究与保护工作。</a:t>
            </a:r>
            <a:r>
              <a:rPr lang="en-US" altLang="zh-CN" sz="4400" dirty="0">
                <a:latin typeface="楷体" panose="02010609060101010101" pitchFamily="49" charset="-122"/>
                <a:ea typeface="楷体" panose="02010609060101010101" pitchFamily="49" charset="-122"/>
              </a:rPr>
              <a:t>2000</a:t>
            </a:r>
            <a:r>
              <a:rPr lang="zh-CN" altLang="zh-CN" sz="4400" dirty="0">
                <a:latin typeface="楷体" panose="02010609060101010101" pitchFamily="49" charset="-122"/>
                <a:ea typeface="楷体" panose="02010609060101010101" pitchFamily="49" charset="-122"/>
              </a:rPr>
              <a:t>年获国家自然科学二等奖，</a:t>
            </a:r>
            <a:r>
              <a:rPr lang="en-US" altLang="zh-CN" sz="4400" dirty="0">
                <a:latin typeface="楷体" panose="02010609060101010101" pitchFamily="49" charset="-122"/>
                <a:ea typeface="楷体" panose="02010609060101010101" pitchFamily="49" charset="-122"/>
              </a:rPr>
              <a:t>2001</a:t>
            </a:r>
            <a:r>
              <a:rPr lang="zh-CN" altLang="zh-CN" sz="4400" dirty="0">
                <a:latin typeface="楷体" panose="02010609060101010101" pitchFamily="49" charset="-122"/>
                <a:ea typeface="楷体" panose="02010609060101010101" pitchFamily="49" charset="-122"/>
              </a:rPr>
              <a:t>年享受国务院政府特殊津贴。</a:t>
            </a:r>
            <a:endParaRPr lang="en-US" altLang="zh-CN" sz="4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 algn="just" defTabSz="3086100" eaLnBrk="1" hangingPunct="1">
              <a:lnSpc>
                <a:spcPct val="130000"/>
              </a:lnSpc>
              <a:spcBef>
                <a:spcPts val="600"/>
              </a:spcBef>
            </a:pPr>
            <a:r>
              <a:rPr lang="zh-CN" altLang="en-US" sz="4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本讲是中国沿海湿地保护网络湿地保护修复专题讲座之二。张正旺教授将介绍中国湿地水鸟的多样性、受胁现状以及珍稀濒危水鸟保护的基本范式。欢迎参加。</a:t>
            </a:r>
            <a:endParaRPr lang="en-US" altLang="zh-CN" sz="48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057" name="Text Box 23"/>
          <p:cNvSpPr txBox="1">
            <a:spLocks noChangeArrowheads="1"/>
          </p:cNvSpPr>
          <p:nvPr/>
        </p:nvSpPr>
        <p:spPr bwMode="auto">
          <a:xfrm>
            <a:off x="12313518" y="27579289"/>
            <a:ext cx="13251076" cy="554574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defTabSz="3086100" eaLnBrk="1" hangingPunct="1">
              <a:lnSpc>
                <a:spcPct val="125000"/>
              </a:lnSpc>
            </a:pPr>
            <a:r>
              <a:rPr lang="zh-CN" altLang="en-US" sz="4800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中国生态系统研究网络综合中心</a:t>
            </a:r>
            <a:endParaRPr lang="en-US" altLang="zh-CN" sz="4800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defTabSz="3086100" eaLnBrk="1" hangingPunct="1">
              <a:lnSpc>
                <a:spcPct val="125000"/>
              </a:lnSpc>
            </a:pPr>
            <a:r>
              <a:rPr lang="zh-CN" altLang="en-US" sz="4800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保尔森基金会</a:t>
            </a:r>
            <a:endParaRPr lang="en-US" altLang="zh-CN" sz="4800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defTabSz="3086100" eaLnBrk="1" hangingPunct="1">
              <a:lnSpc>
                <a:spcPct val="125000"/>
              </a:lnSpc>
            </a:pPr>
            <a:r>
              <a:rPr lang="zh-CN" altLang="en-US" sz="4800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内蒙古老牛慈善基金会</a:t>
            </a:r>
            <a:endParaRPr lang="en-US" altLang="zh-CN" sz="4800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defTabSz="3086100" eaLnBrk="1" hangingPunct="1">
              <a:lnSpc>
                <a:spcPct val="125000"/>
              </a:lnSpc>
            </a:pPr>
            <a:r>
              <a:rPr lang="zh-CN" altLang="en-US" sz="4800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中国沿海湿地保护网络</a:t>
            </a:r>
            <a:endParaRPr lang="en-US" altLang="zh-CN" sz="4800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defTabSz="3086100" eaLnBrk="1" hangingPunct="1">
              <a:lnSpc>
                <a:spcPct val="125000"/>
              </a:lnSpc>
            </a:pPr>
            <a:r>
              <a:rPr lang="zh-CN" altLang="en-US" sz="4800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                 </a:t>
            </a:r>
            <a:endParaRPr lang="en-US" altLang="zh-CN" sz="4800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defTabSz="3086100" eaLnBrk="1" hangingPunct="1">
              <a:lnSpc>
                <a:spcPct val="125000"/>
              </a:lnSpc>
            </a:pPr>
            <a:r>
              <a:rPr lang="zh-CN" altLang="en-US" sz="4800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                                     </a:t>
            </a:r>
          </a:p>
        </p:txBody>
      </p:sp>
      <p:sp>
        <p:nvSpPr>
          <p:cNvPr id="2058" name="Text Box 24"/>
          <p:cNvSpPr txBox="1">
            <a:spLocks noChangeArrowheads="1"/>
          </p:cNvSpPr>
          <p:nvPr/>
        </p:nvSpPr>
        <p:spPr bwMode="auto">
          <a:xfrm>
            <a:off x="15581313" y="2312988"/>
            <a:ext cx="3820277" cy="133882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l" defTabSz="3086100" eaLnBrk="1" hangingPunct="1"/>
            <a:r>
              <a:rPr lang="zh-CN" altLang="en-US" sz="8100" b="1" dirty="0">
                <a:solidFill>
                  <a:schemeClr val="accent2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第</a:t>
            </a:r>
            <a:r>
              <a:rPr lang="en-US" altLang="zh-CN" sz="8100" b="1" dirty="0">
                <a:solidFill>
                  <a:schemeClr val="accent2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216</a:t>
            </a:r>
            <a:r>
              <a:rPr lang="zh-CN" altLang="en-US" sz="8100" b="1" dirty="0">
                <a:solidFill>
                  <a:schemeClr val="accent2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讲</a:t>
            </a:r>
          </a:p>
        </p:txBody>
      </p:sp>
      <p:sp>
        <p:nvSpPr>
          <p:cNvPr id="2059" name="Rectangle 27"/>
          <p:cNvSpPr>
            <a:spLocks noChangeArrowheads="1"/>
          </p:cNvSpPr>
          <p:nvPr/>
        </p:nvSpPr>
        <p:spPr bwMode="auto">
          <a:xfrm>
            <a:off x="14761790" y="20882545"/>
            <a:ext cx="5544615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 defTabSz="3086100" eaLnBrk="1" hangingPunct="1"/>
            <a:r>
              <a:rPr lang="zh-CN" altLang="en-US" sz="40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张正旺  教授</a:t>
            </a:r>
            <a:endParaRPr lang="zh-CN" altLang="en-US" sz="43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060" name="Text Box 36"/>
          <p:cNvSpPr txBox="1">
            <a:spLocks noChangeArrowheads="1"/>
          </p:cNvSpPr>
          <p:nvPr/>
        </p:nvSpPr>
        <p:spPr bwMode="auto">
          <a:xfrm>
            <a:off x="3312518" y="7057009"/>
            <a:ext cx="15625736" cy="725737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defTabSz="3086100" eaLnBrk="1" hangingPunct="1">
              <a:lnSpc>
                <a:spcPct val="130000"/>
              </a:lnSpc>
              <a:spcBef>
                <a:spcPct val="30000"/>
              </a:spcBef>
            </a:pPr>
            <a:r>
              <a:rPr lang="zh-CN" altLang="en-US" sz="4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主讲人：张正旺   教授</a:t>
            </a:r>
            <a:endParaRPr lang="en-US" altLang="zh-CN" sz="4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defTabSz="3086100" eaLnBrk="1" hangingPunct="1">
              <a:lnSpc>
                <a:spcPct val="130000"/>
              </a:lnSpc>
              <a:spcBef>
                <a:spcPct val="30000"/>
              </a:spcBef>
            </a:pPr>
            <a:r>
              <a:rPr lang="zh-CN" altLang="en-US" sz="4800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              （</a:t>
            </a:r>
            <a:r>
              <a:rPr lang="zh-CN" altLang="en-US" sz="48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北京师范大学</a:t>
            </a:r>
            <a:r>
              <a:rPr lang="zh-CN" altLang="en-US" sz="4800" dirty="0"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）</a:t>
            </a:r>
            <a:endParaRPr lang="en-US" altLang="zh-CN" sz="4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defTabSz="3086100" eaLnBrk="1" hangingPunct="1">
              <a:lnSpc>
                <a:spcPct val="130000"/>
              </a:lnSpc>
              <a:spcBef>
                <a:spcPct val="30000"/>
              </a:spcBef>
            </a:pPr>
            <a:r>
              <a:rPr lang="zh-CN" altLang="en-US" sz="4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主持人：夏少霞   副研究员</a:t>
            </a:r>
            <a:endParaRPr lang="en-US" altLang="zh-CN" sz="4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defTabSz="3086100" eaLnBrk="1" hangingPunct="1">
              <a:lnSpc>
                <a:spcPct val="130000"/>
              </a:lnSpc>
            </a:pPr>
            <a:r>
              <a:rPr lang="zh-CN" altLang="en-US" sz="4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时    间：</a:t>
            </a:r>
            <a:r>
              <a:rPr lang="en-US" altLang="zh-CN" sz="4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2022</a:t>
            </a:r>
            <a:r>
              <a:rPr lang="zh-CN" altLang="en-US" sz="4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年</a:t>
            </a:r>
            <a:r>
              <a:rPr lang="en-US" altLang="zh-CN" sz="4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4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月</a:t>
            </a:r>
            <a:r>
              <a:rPr lang="en-US" altLang="zh-CN" sz="4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24</a:t>
            </a:r>
            <a:r>
              <a:rPr lang="zh-CN" altLang="en-US" sz="4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日（周四）</a:t>
            </a:r>
            <a:r>
              <a:rPr lang="en-US" altLang="zh-CN" sz="4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10:00-11:30</a:t>
            </a:r>
          </a:p>
          <a:p>
            <a:pPr defTabSz="3086100" eaLnBrk="1" hangingPunct="1">
              <a:lnSpc>
                <a:spcPct val="130000"/>
              </a:lnSpc>
            </a:pPr>
            <a:r>
              <a:rPr lang="zh-CN" altLang="en-US" sz="4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方    式：现场讲座 </a:t>
            </a:r>
            <a:r>
              <a:rPr lang="en-US" altLang="zh-CN" sz="4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&amp; </a:t>
            </a:r>
            <a:r>
              <a:rPr lang="zh-CN" altLang="en-US" sz="4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线上直播</a:t>
            </a:r>
            <a:endParaRPr lang="en-US" altLang="zh-CN" sz="4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defTabSz="3086100" eaLnBrk="1" hangingPunct="1">
              <a:lnSpc>
                <a:spcPct val="130000"/>
              </a:lnSpc>
            </a:pPr>
            <a:r>
              <a:rPr lang="zh-CN" altLang="en-US" sz="4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地    点：中科院地理科学与资源研究所</a:t>
            </a:r>
            <a:r>
              <a:rPr lang="en-US" altLang="zh-CN" sz="4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C421</a:t>
            </a:r>
            <a:r>
              <a:rPr lang="zh-CN" altLang="en-US" sz="4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会议室</a:t>
            </a:r>
            <a:endParaRPr lang="en-US" altLang="zh-CN" sz="4800" b="1" dirty="0"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defTabSz="3086100" eaLnBrk="1" hangingPunct="1">
              <a:lnSpc>
                <a:spcPct val="130000"/>
              </a:lnSpc>
            </a:pPr>
            <a:r>
              <a:rPr lang="zh-CN" altLang="en-US" sz="48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</a:t>
            </a:r>
            <a:r>
              <a:rPr lang="zh-CN" altLang="en-US" sz="48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（北京市朝阳区大屯路甲</a:t>
            </a:r>
            <a:r>
              <a:rPr lang="en-US" altLang="zh-CN" sz="48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11</a:t>
            </a:r>
            <a:r>
              <a:rPr lang="zh-CN" altLang="en-US" sz="48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号）</a:t>
            </a:r>
            <a:endParaRPr lang="en-US" altLang="zh-CN" sz="4800" b="1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3832" y="27492792"/>
            <a:ext cx="2916833" cy="2916833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5366048" y="24732533"/>
            <a:ext cx="4822502" cy="2241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线上参会方式：腾讯会议，须扫二维码或通过链接入会</a:t>
            </a:r>
            <a:endParaRPr lang="en-US" altLang="zh-CN" sz="2400" dirty="0">
              <a:solidFill>
                <a:srgbClr val="0000FF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https://meeting.tencent.com/dw/0YNO0SiyZCPf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2328854" y="30307894"/>
            <a:ext cx="5516880" cy="9531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扫描关注中国生态大讲堂（左）、</a:t>
            </a:r>
          </a:p>
          <a:p>
            <a:pPr algn="l"/>
            <a:r>
              <a:rPr lang="zh-CN" altLang="en-US" sz="2800" dirty="0">
                <a:solidFill>
                  <a:srgbClr val="0000FF"/>
                </a:solidFill>
                <a:latin typeface="Times New Roman" panose="02020603050405020304" pitchFamily="18" charset="0"/>
                <a:ea typeface="仿宋" panose="02010609060101010101" pitchFamily="49" charset="-122"/>
                <a:cs typeface="Times New Roman" panose="02020603050405020304" pitchFamily="18" charset="0"/>
              </a:rPr>
              <a:t>中国湿地保护网络公众号（右）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22307" y="27527250"/>
            <a:ext cx="2926715" cy="2926715"/>
          </a:xfrm>
          <a:prstGeom prst="rect">
            <a:avLst/>
          </a:prstGeom>
        </p:spPr>
      </p:pic>
      <p:sp>
        <p:nvSpPr>
          <p:cNvPr id="6" name="Text Box 23"/>
          <p:cNvSpPr txBox="1">
            <a:spLocks noChangeArrowheads="1"/>
          </p:cNvSpPr>
          <p:nvPr/>
        </p:nvSpPr>
        <p:spPr bwMode="auto">
          <a:xfrm flipH="1">
            <a:off x="11238368" y="28090890"/>
            <a:ext cx="1867238" cy="280076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defTabSz="3086100" eaLnBrk="1" hangingPunct="1"/>
            <a:r>
              <a:rPr lang="zh-CN" altLang="en-US" sz="4400" b="1" dirty="0">
                <a:solidFill>
                  <a:srgbClr val="333399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主</a:t>
            </a:r>
            <a:endParaRPr lang="en-US" altLang="zh-CN" sz="4400" b="1" dirty="0">
              <a:solidFill>
                <a:srgbClr val="333399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defTabSz="3086100" eaLnBrk="1" hangingPunct="1"/>
            <a:r>
              <a:rPr lang="zh-CN" altLang="en-US" sz="4400" b="1" dirty="0">
                <a:solidFill>
                  <a:srgbClr val="333399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办</a:t>
            </a:r>
            <a:endParaRPr lang="en-US" altLang="zh-CN" sz="4400" b="1" dirty="0">
              <a:solidFill>
                <a:srgbClr val="333399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defTabSz="3086100" eaLnBrk="1" hangingPunct="1"/>
            <a:r>
              <a:rPr lang="zh-CN" altLang="en-US" sz="4400" b="1" dirty="0">
                <a:solidFill>
                  <a:srgbClr val="333399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机</a:t>
            </a:r>
            <a:endParaRPr lang="en-US" altLang="zh-CN" sz="4400" b="1" dirty="0">
              <a:solidFill>
                <a:srgbClr val="333399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pPr defTabSz="3086100" eaLnBrk="1" hangingPunct="1"/>
            <a:r>
              <a:rPr lang="zh-CN" altLang="en-US" sz="4400" b="1" dirty="0">
                <a:solidFill>
                  <a:srgbClr val="333399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构</a:t>
            </a:r>
            <a:endParaRPr lang="en-US" altLang="zh-CN" sz="4400" b="1" dirty="0">
              <a:solidFill>
                <a:srgbClr val="333399"/>
              </a:solidFill>
              <a:latin typeface="Times New Roman" panose="02020603050405020304" pitchFamily="18" charset="0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6A3939B4-68F5-4263-B78D-A087FB2B78F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5235" y="14853582"/>
            <a:ext cx="3999659" cy="599199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735D9ACB-7014-4EE1-9866-C5691CD9B6E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4233" y="21513449"/>
            <a:ext cx="3364061" cy="337140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altLang="zh-CN" sz="6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altLang="zh-CN" sz="6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289</Words>
  <Application>Microsoft Office PowerPoint</Application>
  <PresentationFormat>自定义</PresentationFormat>
  <Paragraphs>26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楷体</vt:lpstr>
      <vt:lpstr>Arial</vt:lpstr>
      <vt:lpstr>Times New Roman</vt:lpstr>
      <vt:lpstr>默认设计模板</vt:lpstr>
      <vt:lpstr>PowerPoint 演示文稿</vt:lpstr>
    </vt:vector>
  </TitlesOfParts>
  <Company>芳向电脑工作室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XIUBO</dc:creator>
  <cp:lastModifiedBy>段 后浪</cp:lastModifiedBy>
  <cp:revision>222</cp:revision>
  <dcterms:created xsi:type="dcterms:W3CDTF">2006-01-24T02:16:00Z</dcterms:created>
  <dcterms:modified xsi:type="dcterms:W3CDTF">2022-02-21T08:01:03Z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2052-11.1.0.11194</vt:lpwstr>
  </property>
  <property fmtid="{D5CDD505-2E9C-101B-9397-08002B2CF9AE}" pid="3" name="ICV">
    <vt:lpwstr>AE5DB6DA28024EF395F08A01C7EC3412</vt:lpwstr>
  </property>
</Properties>
</file>